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8" r:id="rId15"/>
    <p:sldId id="267" r:id="rId16"/>
    <p:sldId id="269" r:id="rId17"/>
    <p:sldId id="270" r:id="rId18"/>
    <p:sldId id="271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1/15/2022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1/15/2022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=""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=""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=""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=""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=""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=""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=""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=""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=""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=""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=""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=""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=""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=""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=""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1" name="Content Placeholder 3">
            <a:extLst>
              <a:ext uri="{FF2B5EF4-FFF2-40B4-BE49-F238E27FC236}">
                <a16:creationId xmlns=""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=""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=""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=""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=""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=""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=""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=""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=""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=""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=""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=""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=""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=""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=""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=""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=""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=""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=""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=""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=""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=""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=""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=""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=""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=""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=""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=""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=""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=""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=""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=""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=""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=""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=""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=""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=""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=""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=""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=""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=""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=""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=""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=""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=""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=""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=""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=""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=""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=""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=""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=""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=""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=""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=""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=""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=""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=""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=""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=""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=""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=""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=""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=""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=""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=""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=""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=""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=""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=""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=""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=""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=""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=""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=""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=""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=""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=""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=""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=""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=""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=""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=""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=""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=""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=""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=""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=""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8" name="Content Placeholder 5">
            <a:extLst>
              <a:ext uri="{FF2B5EF4-FFF2-40B4-BE49-F238E27FC236}">
                <a16:creationId xmlns=""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=""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=""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=""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=""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=""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=""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=""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=""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=""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=""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4a"/><Relationship Id="rId7" Type="http://schemas.openxmlformats.org/officeDocument/2006/relationships/slideLayout" Target="../slideLayouts/slideLayout9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4" Type="http://schemas.openxmlformats.org/officeDocument/2006/relationships/audio" Target="../media/media2.m4a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5.m4a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9.xml"/><Relationship Id="rId4" Type="http://schemas.openxmlformats.org/officeDocument/2006/relationships/audio" Target="../media/media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text-generation-lstm-recurrent-neural-networks-python-keras/" TargetMode="External"/><Relationship Id="rId2" Type="http://schemas.openxmlformats.org/officeDocument/2006/relationships/hyperlink" Target="https://towardsdatascience.com/how-to-generate-music-using-a-lstm-neural-network-in-keras-68786834d4c5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arxiv.org/abs/1308.0850" TargetMode="External"/><Relationship Id="rId5" Type="http://schemas.openxmlformats.org/officeDocument/2006/relationships/hyperlink" Target="https://www.analyticsvidhya.com/blog/2020/01/how-to-perform-automatic-music-generation/" TargetMode="External"/><Relationship Id="rId4" Type="http://schemas.openxmlformats.org/officeDocument/2006/relationships/hyperlink" Target="https://ai.plainenglish.io/building-a-lo-fi-hip-hop-generator-e24a005d0144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8740" y="681487"/>
            <a:ext cx="8487358" cy="2724912"/>
          </a:xfrm>
        </p:spPr>
        <p:txBody>
          <a:bodyPr/>
          <a:lstStyle/>
          <a:p>
            <a:r>
              <a:rPr lang="sr-Latn-RS" sz="4800" dirty="0" smtClean="0"/>
              <a:t>Generisanje Lofi muzike uz pomoć neuronskih mreža</a:t>
            </a:r>
            <a:br>
              <a:rPr lang="sr-Latn-RS" sz="4800" dirty="0" smtClean="0"/>
            </a:br>
            <a:r>
              <a:rPr lang="sr-Latn-RS" sz="4800" dirty="0" smtClean="0"/>
              <a:t>(RNN i CNN) 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8030" y="3821502"/>
            <a:ext cx="8130914" cy="26569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r-Latn-RS" dirty="0" smtClean="0"/>
              <a:t>Vukan Antić</a:t>
            </a:r>
          </a:p>
          <a:p>
            <a:pPr marL="0" indent="0" algn="ctr">
              <a:buNone/>
            </a:pPr>
            <a:r>
              <a:rPr lang="sr-Latn-RS" dirty="0" smtClean="0"/>
              <a:t>225/2018</a:t>
            </a:r>
          </a:p>
          <a:p>
            <a:pPr marL="0" indent="0" algn="ctr">
              <a:buNone/>
            </a:pPr>
            <a:r>
              <a:rPr lang="sr-Latn-RS" dirty="0" smtClean="0"/>
              <a:t>Petar Nikić</a:t>
            </a:r>
          </a:p>
          <a:p>
            <a:pPr marL="0" indent="0" algn="ctr">
              <a:buNone/>
            </a:pPr>
            <a:r>
              <a:rPr lang="sr-Latn-RS" dirty="0" smtClean="0"/>
              <a:t>049/2018</a:t>
            </a:r>
          </a:p>
          <a:p>
            <a:pPr marL="0" indent="0" algn="ctr">
              <a:buNone/>
            </a:pPr>
            <a:endParaRPr lang="sr-Latn-RS" dirty="0"/>
          </a:p>
          <a:p>
            <a:pPr marL="0" indent="0" algn="ctr">
              <a:buNone/>
            </a:pPr>
            <a:r>
              <a:rPr lang="sr-Latn-RS" dirty="0" smtClean="0"/>
              <a:t>Matematički fakultet</a:t>
            </a:r>
          </a:p>
          <a:p>
            <a:pPr marL="0" indent="0" algn="ctr">
              <a:buNone/>
            </a:pPr>
            <a:r>
              <a:rPr lang="sr-Latn-RS" dirty="0" smtClean="0"/>
              <a:t>Univerzitet u Beogradu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RNN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43365" y="1673525"/>
            <a:ext cx="11215235" cy="4503438"/>
          </a:xfrm>
        </p:spPr>
        <p:txBody>
          <a:bodyPr>
            <a:normAutofit lnSpcReduction="10000"/>
          </a:bodyPr>
          <a:lstStyle/>
          <a:p>
            <a:r>
              <a:rPr lang="sr-Latn-RS" dirty="0" smtClean="0"/>
              <a:t>Prost RNN predstavlja </a:t>
            </a:r>
            <a:r>
              <a:rPr lang="sr-Latn-RS" dirty="0" smtClean="0"/>
              <a:t>klasični oblik </a:t>
            </a:r>
            <a:r>
              <a:rPr lang="sr-Latn-RS" dirty="0" smtClean="0"/>
              <a:t>RNN-a, ali se ne koristi zbog:</a:t>
            </a:r>
            <a:endParaRPr lang="sr-Latn-R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sr-Latn-RS" dirty="0" smtClean="0"/>
              <a:t>U toku backpropagation-a nastaje problem </a:t>
            </a:r>
            <a:r>
              <a:rPr lang="sr-Latn-RS" i="1" dirty="0" smtClean="0"/>
              <a:t>nestajućeg gradijenta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sr-Latn-RS" dirty="0" smtClean="0"/>
              <a:t>Posle nekog vremena gradijent postane toliko mali, da više ne utiče na </a:t>
            </a:r>
            <a:r>
              <a:rPr lang="sr-Latn-RS" dirty="0" smtClean="0"/>
              <a:t>učenje</a:t>
            </a:r>
          </a:p>
          <a:p>
            <a:r>
              <a:rPr lang="sr-Latn-RS" dirty="0" smtClean="0"/>
              <a:t>LSTM i GRU rešavaju ovaj problem uvođenjem kapija (</a:t>
            </a:r>
            <a:r>
              <a:rPr lang="sr-Latn-RS" i="1" dirty="0" smtClean="0"/>
              <a:t>gate</a:t>
            </a:r>
            <a:r>
              <a:rPr lang="sr-Latn-RS" dirty="0" smtClean="0"/>
              <a:t>), koje predstavljaju kontrolisano menjanje stanja</a:t>
            </a:r>
          </a:p>
          <a:p>
            <a:r>
              <a:rPr lang="sr-Latn-RS" dirty="0" smtClean="0"/>
              <a:t>LSTM funkcioniše koristeći koncept </a:t>
            </a:r>
            <a:r>
              <a:rPr lang="sr-Latn-RS" i="1" dirty="0" smtClean="0"/>
              <a:t>ćelije, </a:t>
            </a:r>
            <a:r>
              <a:rPr lang="sr-Latn-RS" dirty="0" smtClean="0"/>
              <a:t>na osnovu koje se određuje vrednost skrivenog sloja, i 3 kapije koje kontrolišu promene (forget, input, output)</a:t>
            </a:r>
          </a:p>
          <a:p>
            <a:r>
              <a:rPr lang="sr-Latn-RS" dirty="0" smtClean="0"/>
              <a:t>GRU koristi 2 kapije (update i reset), i ne koristi koncept </a:t>
            </a:r>
            <a:r>
              <a:rPr lang="sr-Latn-RS" i="1" dirty="0" smtClean="0"/>
              <a:t>ćelije, </a:t>
            </a:r>
            <a:r>
              <a:rPr lang="sr-Latn-RS" dirty="0" smtClean="0"/>
              <a:t>zbog toga je jednostavniji, ali ima slične karakteristike kao LSTM</a:t>
            </a:r>
            <a:endParaRPr lang="sr-Latn-RS" i="1" dirty="0" smtClean="0"/>
          </a:p>
          <a:p>
            <a:pPr marL="457200" lvl="1" indent="0">
              <a:buNone/>
            </a:pPr>
            <a:endParaRPr lang="sr-Latn-RS" dirty="0" smtClean="0"/>
          </a:p>
        </p:txBody>
      </p:sp>
    </p:spTree>
    <p:extLst>
      <p:ext uri="{BB962C8B-B14F-4D97-AF65-F5344CB8AC3E}">
        <p14:creationId xmlns:p14="http://schemas.microsoft.com/office/powerpoint/2010/main" val="67018572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Konvolutivne neuronske mreže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smtClean="0"/>
              <a:t>Konvolutivne neuronske mreže karakteriše naizmenični niz 1D </a:t>
            </a:r>
            <a:r>
              <a:rPr lang="sr-Latn-RS" i="1" dirty="0" smtClean="0"/>
              <a:t>konvolucija</a:t>
            </a:r>
            <a:r>
              <a:rPr lang="sr-Latn-RS" dirty="0" smtClean="0"/>
              <a:t>, i 1D </a:t>
            </a:r>
            <a:r>
              <a:rPr lang="sr-Latn-RS" i="1" dirty="0" smtClean="0"/>
              <a:t>max agregacija</a:t>
            </a:r>
          </a:p>
          <a:p>
            <a:r>
              <a:rPr lang="sr-Latn-RS" dirty="0" smtClean="0"/>
              <a:t>Ovakve mreže formiraju narednu vrednost uzimajući u obzir prethodne vrednosti sekvence, i zato one isto </a:t>
            </a:r>
            <a:r>
              <a:rPr lang="sr-Latn-RS" smtClean="0"/>
              <a:t>predstavljaju dobro </a:t>
            </a:r>
            <a:r>
              <a:rPr lang="sr-Latn-RS" dirty="0" smtClean="0"/>
              <a:t>rešenje našeg problema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2215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Generisanje pesme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smtClean="0"/>
              <a:t>Da bi se generisala nova pesma, najpre se napravi nasumičan niz noti dužine </a:t>
            </a:r>
            <a:r>
              <a:rPr lang="sr-Latn-RS" dirty="0">
                <a:latin typeface="Consolas" panose="020B0609020204030204" pitchFamily="49" charset="0"/>
              </a:rPr>
              <a:t>sequence_length</a:t>
            </a:r>
            <a:r>
              <a:rPr lang="sr-Latn-RS" dirty="0"/>
              <a:t> </a:t>
            </a:r>
            <a:endParaRPr lang="sr-Latn-RS" dirty="0" smtClean="0"/>
          </a:p>
          <a:p>
            <a:r>
              <a:rPr lang="sr-Latn-RS" dirty="0" smtClean="0"/>
              <a:t>Uz pomoć tog niza i modela, generišemo narednu notu</a:t>
            </a:r>
          </a:p>
          <a:p>
            <a:r>
              <a:rPr lang="sr-Latn-RS" dirty="0" smtClean="0"/>
              <a:t>Odbacujemo prvu notu sa nasumičnog niza, i dodajemo generisanu notu na kraj istog</a:t>
            </a:r>
          </a:p>
          <a:p>
            <a:r>
              <a:rPr lang="sr-Latn-RS" dirty="0" smtClean="0"/>
              <a:t>Generišemo pesmu dužine koja je unapred zadata (500 noti)</a:t>
            </a:r>
          </a:p>
        </p:txBody>
      </p:sp>
    </p:spTree>
    <p:extLst>
      <p:ext uri="{BB962C8B-B14F-4D97-AF65-F5344CB8AC3E}">
        <p14:creationId xmlns:p14="http://schemas.microsoft.com/office/powerpoint/2010/main" val="8487757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3. Rezultati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1785600" y="6315075"/>
            <a:ext cx="406400" cy="365125"/>
          </a:xfrm>
        </p:spPr>
        <p:txBody>
          <a:bodyPr/>
          <a:lstStyle/>
          <a:p>
            <a:fld id="{C263D6C4-4840-40CC-AC84-17E24B3B7BDE}" type="slidenum">
              <a:rPr lang="en-US" noProof="0" smtClean="0"/>
              <a:pPr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5131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Neki od rezultata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833083" y="1681163"/>
            <a:ext cx="1893258" cy="823912"/>
          </a:xfrm>
        </p:spPr>
        <p:txBody>
          <a:bodyPr/>
          <a:lstStyle/>
          <a:p>
            <a:r>
              <a:rPr lang="sr-Latn-RS" dirty="0" smtClean="0"/>
              <a:t>GRU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7668883" y="1681163"/>
            <a:ext cx="2725948" cy="823912"/>
          </a:xfrm>
        </p:spPr>
        <p:txBody>
          <a:bodyPr/>
          <a:lstStyle/>
          <a:p>
            <a:r>
              <a:rPr lang="sr-Latn-RS" dirty="0" smtClean="0"/>
              <a:t>CNN</a:t>
            </a:r>
          </a:p>
          <a:p>
            <a:endParaRPr lang="en-GB" dirty="0"/>
          </a:p>
        </p:txBody>
      </p:sp>
      <p:pic>
        <p:nvPicPr>
          <p:cNvPr id="12" name="CNN1">
            <a:hlinkClick r:id="" action="ppaction://media"/>
          </p:cNvPr>
          <p:cNvPicPr>
            <a:picLocks noGrp="1" noChangeAspect="1"/>
          </p:cNvPicPr>
          <p:nvPr>
            <p:ph sz="quarter" idx="4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788175" y="2505075"/>
            <a:ext cx="487363" cy="487362"/>
          </a:xfrm>
        </p:spPr>
      </p:pic>
      <p:pic>
        <p:nvPicPr>
          <p:cNvPr id="10" name="GRU1">
            <a:hlinkClick r:id="" action="ppaction://media"/>
          </p:cNvPr>
          <p:cNvPicPr>
            <a:picLocks noGrp="1" noChangeAspect="1"/>
          </p:cNvPicPr>
          <p:nvPr>
            <p:ph sz="half" idx="2"/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536031" y="2488166"/>
            <a:ext cx="487362" cy="487362"/>
          </a:xfrm>
        </p:spPr>
      </p:pic>
      <p:sp>
        <p:nvSpPr>
          <p:cNvPr id="13" name="Text Placeholder 3"/>
          <p:cNvSpPr txBox="1">
            <a:spLocks/>
          </p:cNvSpPr>
          <p:nvPr/>
        </p:nvSpPr>
        <p:spPr>
          <a:xfrm>
            <a:off x="5004999" y="1681163"/>
            <a:ext cx="1602836" cy="8239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 smtClean="0"/>
              <a:t>LSTM</a:t>
            </a:r>
            <a:endParaRPr lang="en-GB" dirty="0"/>
          </a:p>
        </p:txBody>
      </p:sp>
      <p:pic>
        <p:nvPicPr>
          <p:cNvPr id="14" name="LSTM1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564187" y="250507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120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05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4456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5057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Naši favoriti (Odsečci pesama)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15</a:t>
            </a:fld>
            <a:endParaRPr lang="en-US" noProof="0" dirty="0"/>
          </a:p>
        </p:txBody>
      </p:sp>
      <p:pic>
        <p:nvPicPr>
          <p:cNvPr id="8" name="1_short">
            <a:hlinkClick r:id="" action="ppaction://media"/>
          </p:cNvPr>
          <p:cNvPicPr>
            <a:picLocks noGrp="1" noChangeAspect="1"/>
          </p:cNvPicPr>
          <p:nvPr>
            <p:ph sz="half" idx="2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79713" y="4103688"/>
            <a:ext cx="487362" cy="487362"/>
          </a:xfrm>
        </p:spPr>
      </p:pic>
      <p:pic>
        <p:nvPicPr>
          <p:cNvPr id="11" name="2_short">
            <a:hlinkClick r:id="" action="ppaction://media"/>
          </p:cNvPr>
          <p:cNvPicPr>
            <a:picLocks noGrp="1" noChangeAspect="1"/>
          </p:cNvPicPr>
          <p:nvPr>
            <p:ph sz="quarter" idx="4"/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39914" y="4103688"/>
            <a:ext cx="487363" cy="487362"/>
          </a:xfrm>
        </p:spPr>
      </p:pic>
    </p:spTree>
    <p:extLst>
      <p:ext uri="{BB962C8B-B14F-4D97-AF65-F5344CB8AC3E}">
        <p14:creationId xmlns:p14="http://schemas.microsoft.com/office/powerpoint/2010/main" val="896643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7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89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bg1">
                    <a:lumMod val="95000"/>
                  </a:schemeClr>
                </a:solidFill>
              </a:rPr>
              <a:t>Reference</a:t>
            </a:r>
            <a:endParaRPr lang="en-GB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43365" y="1414732"/>
            <a:ext cx="11215235" cy="4762231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towardsdatascience.com/how-to-generate-music-using-a-lstm-neural-network-in-keras-68786834d4c5</a:t>
            </a:r>
            <a:endParaRPr lang="sr-Latn-RS" dirty="0" smtClean="0"/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hlinkClick r:id="rId3"/>
              </a:rPr>
              <a:t>https://machinelearningmastery.com/text-generation-lstm-recurrent-neural-networks-python-keras</a:t>
            </a:r>
            <a:r>
              <a:rPr lang="en-GB" dirty="0" smtClean="0">
                <a:hlinkClick r:id="rId3"/>
              </a:rPr>
              <a:t>/</a:t>
            </a:r>
            <a:endParaRPr lang="sr-Latn-RS" dirty="0" smtClean="0"/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hlinkClick r:id="rId4"/>
              </a:rPr>
              <a:t>https://</a:t>
            </a:r>
            <a:r>
              <a:rPr lang="en-GB" dirty="0" smtClean="0">
                <a:hlinkClick r:id="rId4"/>
              </a:rPr>
              <a:t>ai.plainenglish.io/building-a-lo-fi-hip-hop-generator-e24a005d0144</a:t>
            </a:r>
            <a:endParaRPr lang="sr-Latn-RS" dirty="0" smtClean="0"/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hlinkClick r:id="rId5"/>
              </a:rPr>
              <a:t>https://www.analyticsvidhya.com/blog/2020/01/how-to-perform-automatic-music-generation</a:t>
            </a:r>
            <a:r>
              <a:rPr lang="en-GB" dirty="0" smtClean="0">
                <a:hlinkClick r:id="rId5"/>
              </a:rPr>
              <a:t>/</a:t>
            </a:r>
            <a:endParaRPr lang="sr-Latn-RS" dirty="0" smtClean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Alex Graves. </a:t>
            </a:r>
            <a:r>
              <a:rPr lang="sr-Latn-RS" dirty="0" smtClean="0"/>
              <a:t>„</a:t>
            </a:r>
            <a:r>
              <a:rPr lang="en-GB" dirty="0" smtClean="0"/>
              <a:t>Generating </a:t>
            </a:r>
            <a:r>
              <a:rPr lang="en-GB" dirty="0"/>
              <a:t>Sequences With Recurrent Neural Networks</a:t>
            </a:r>
            <a:r>
              <a:rPr lang="en-GB" dirty="0" smtClean="0"/>
              <a:t>”.</a:t>
            </a:r>
            <a:r>
              <a:rPr lang="sr-Latn-RS" dirty="0"/>
              <a:t> </a:t>
            </a:r>
            <a:r>
              <a:rPr lang="sr-Latn-RS" dirty="0">
                <a:hlinkClick r:id="rId6"/>
              </a:rPr>
              <a:t>https://</a:t>
            </a:r>
            <a:r>
              <a:rPr lang="sr-Latn-RS" dirty="0" smtClean="0">
                <a:hlinkClick r:id="rId6"/>
              </a:rPr>
              <a:t>arxiv.org/abs/1308.0850</a:t>
            </a:r>
            <a:endParaRPr lang="sr-Latn-RS" dirty="0" smtClean="0"/>
          </a:p>
          <a:p>
            <a:pPr marL="514350" indent="-514350">
              <a:buFont typeface="+mj-lt"/>
              <a:buAutoNum type="arabicPeriod"/>
            </a:pPr>
            <a:r>
              <a:rPr lang="sr-Latn-RS" dirty="0" smtClean="0"/>
              <a:t>DeepMind „</a:t>
            </a:r>
            <a:r>
              <a:rPr lang="en-GB" dirty="0" err="1" smtClean="0"/>
              <a:t>WaveNet</a:t>
            </a:r>
            <a:r>
              <a:rPr lang="en-GB" dirty="0"/>
              <a:t>: A Generative Model for </a:t>
            </a:r>
            <a:r>
              <a:rPr lang="en-GB" dirty="0" smtClean="0"/>
              <a:t>Raw</a:t>
            </a:r>
            <a:r>
              <a:rPr lang="sr-Latn-RS" dirty="0"/>
              <a:t> </a:t>
            </a:r>
            <a:r>
              <a:rPr lang="sr-Latn-RS" dirty="0" smtClean="0"/>
              <a:t>Audio“ https</a:t>
            </a:r>
            <a:r>
              <a:rPr lang="sr-Latn-RS" dirty="0"/>
              <a:t>://arxiv.org/abs/1609.03499</a:t>
            </a:r>
            <a:endParaRPr lang="sr-Latn-RS" dirty="0" smtClean="0"/>
          </a:p>
          <a:p>
            <a:pPr marL="514350" indent="-514350">
              <a:buFont typeface="+mj-lt"/>
              <a:buAutoNum type="arabicPeriod"/>
            </a:pPr>
            <a:endParaRPr lang="sr-Latn-RS" dirty="0" smtClean="0"/>
          </a:p>
        </p:txBody>
      </p:sp>
    </p:spTree>
    <p:extLst>
      <p:ext uri="{BB962C8B-B14F-4D97-AF65-F5344CB8AC3E}">
        <p14:creationId xmlns:p14="http://schemas.microsoft.com/office/powerpoint/2010/main" val="38476753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848709" y="3429000"/>
            <a:ext cx="5457131" cy="1243584"/>
          </a:xfrm>
        </p:spPr>
        <p:txBody>
          <a:bodyPr/>
          <a:lstStyle/>
          <a:p>
            <a:r>
              <a:rPr lang="sr-Latn-RS" dirty="0" smtClean="0"/>
              <a:t>Hvala na pažnji.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1785600" y="6315075"/>
            <a:ext cx="406400" cy="365125"/>
          </a:xfrm>
        </p:spPr>
        <p:txBody>
          <a:bodyPr/>
          <a:lstStyle/>
          <a:p>
            <a:fld id="{C263D6C4-4840-40CC-AC84-17E24B3B7BDE}" type="slidenum">
              <a:rPr lang="en-US" noProof="0" smtClean="0"/>
              <a:pPr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8911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1. Uvod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1785600" y="6315075"/>
            <a:ext cx="406400" cy="365125"/>
          </a:xfrm>
        </p:spPr>
        <p:txBody>
          <a:bodyPr/>
          <a:lstStyle/>
          <a:p>
            <a:fld id="{C263D6C4-4840-40CC-AC84-17E24B3B7BDE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178856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Šta je Lofi? 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44500" y="1825625"/>
            <a:ext cx="11214100" cy="2316607"/>
          </a:xfrm>
        </p:spPr>
        <p:txBody>
          <a:bodyPr/>
          <a:lstStyle/>
          <a:p>
            <a:r>
              <a:rPr lang="sr-Latn-RS" dirty="0" smtClean="0"/>
              <a:t>Low-fidelity music</a:t>
            </a:r>
          </a:p>
          <a:p>
            <a:r>
              <a:rPr lang="sr-Latn-RS" dirty="0" smtClean="0"/>
              <a:t>Sastoji se od 3 ključna dela: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sr-Latn-RS" dirty="0" smtClean="0"/>
              <a:t>Muzickog uzorka (Sample) 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sr-Latn-RS" dirty="0" smtClean="0"/>
              <a:t>Bubnjeva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sr-Latn-RS" dirty="0" smtClean="0"/>
              <a:t>Pozadinskih zvukova (npr. padanje kiše)</a:t>
            </a:r>
            <a:endParaRPr lang="sr-Latn-R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450088" y="4142232"/>
            <a:ext cx="11214100" cy="23166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sz="3200" b="1" dirty="0" smtClean="0"/>
              <a:t>Ideja</a:t>
            </a:r>
            <a:r>
              <a:rPr lang="sr-Latn-RS" sz="3200" dirty="0" smtClean="0"/>
              <a:t> </a:t>
            </a:r>
            <a:r>
              <a:rPr lang="sr-Latn-RS" dirty="0" smtClean="0"/>
              <a:t>: Generisanje muzičkog uzoraka korišćenjem mreže,               i onda se dodaju bubnjevi koji su sinhronizovani sa njim</a:t>
            </a:r>
          </a:p>
        </p:txBody>
      </p:sp>
    </p:spTree>
    <p:extLst>
      <p:ext uri="{BB962C8B-B14F-4D97-AF65-F5344CB8AC3E}">
        <p14:creationId xmlns:p14="http://schemas.microsoft.com/office/powerpoint/2010/main" val="10813428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Obrada podataka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smtClean="0"/>
              <a:t>Za obradu uzorka korišćena je biblioteka </a:t>
            </a:r>
            <a:r>
              <a:rPr lang="sr-Latn-RS" b="1" i="1" dirty="0" smtClean="0"/>
              <a:t>Music21</a:t>
            </a:r>
          </a:p>
          <a:p>
            <a:r>
              <a:rPr lang="sr-Latn-RS" dirty="0" smtClean="0"/>
              <a:t>Svaka pesma se sastoji iz niza nota i akorda(Note, Chord)</a:t>
            </a:r>
          </a:p>
          <a:p>
            <a:r>
              <a:rPr lang="sr-Latn-RS" dirty="0" smtClean="0"/>
              <a:t>Uz pomoć biblioteke, razlaže se pesma na elemente, i formira se jedan veliki niz nota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sr-Latn-RS" dirty="0" smtClean="0"/>
              <a:t> Pesme su slične prirode, samim tim ne pravi veliku razliku da li će se sve     note složiti u jedan niz, ili detaljno odvajati po pesmama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sr-Latn-RS" dirty="0" smtClean="0"/>
              <a:t> Postojao je pokušaj da se razdvoje različite pesme unutar istog niza korišćenjem padding-a, ali nije pravilo nikakvu razliku</a:t>
            </a:r>
            <a:r>
              <a:rPr lang="sr-Latn-RS" dirty="0"/>
              <a:t>		</a:t>
            </a:r>
            <a:endParaRPr lang="sr-Latn-RS" dirty="0" smtClean="0"/>
          </a:p>
          <a:p>
            <a:endParaRPr lang="sr-Latn-RS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28761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Rest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95763" y="1939481"/>
            <a:ext cx="11215235" cy="1236752"/>
          </a:xfrm>
        </p:spPr>
        <p:txBody>
          <a:bodyPr/>
          <a:lstStyle/>
          <a:p>
            <a:r>
              <a:rPr lang="sr-Latn-RS" dirty="0" smtClean="0"/>
              <a:t>Pauza (Rest) pored note i akorda, predstavlja ključni deo svake pesme, ali je problematičan za obradu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595763" y="2849293"/>
            <a:ext cx="11215235" cy="2559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§"/>
            </a:pPr>
            <a:r>
              <a:rPr lang="sr-Latn-RS" dirty="0" smtClean="0"/>
              <a:t>Zbog veličine uzorka koji je korišćen za treniranje modela i dužine samih pesama, pauze čine većinu od svih mogućih izbora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sr-Latn-RS" dirty="0" smtClean="0"/>
              <a:t>Problem nastaje onda, jer se model previše navikne na pauze, i onda dobijamo rezultate gde pauza čini većinu pesme, ili je cela pesma</a:t>
            </a:r>
          </a:p>
        </p:txBody>
      </p:sp>
    </p:spTree>
    <p:extLst>
      <p:ext uri="{BB962C8B-B14F-4D97-AF65-F5344CB8AC3E}">
        <p14:creationId xmlns:p14="http://schemas.microsoft.com/office/powerpoint/2010/main" val="1193900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Priprema za treniranje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smtClean="0"/>
              <a:t>Korišćenjem niza svih noti, organizujemo podatke za trening </a:t>
            </a:r>
          </a:p>
          <a:p>
            <a:r>
              <a:rPr lang="sr-Latn-RS" dirty="0" smtClean="0"/>
              <a:t>Niz nota dužine </a:t>
            </a:r>
            <a:r>
              <a:rPr lang="sr-Latn-RS" dirty="0" smtClean="0">
                <a:latin typeface="Consolas" panose="020B0609020204030204" pitchFamily="49" charset="0"/>
              </a:rPr>
              <a:t>sequence_length</a:t>
            </a:r>
            <a:r>
              <a:rPr lang="sr-Latn-RS" dirty="0" smtClean="0"/>
              <a:t> </a:t>
            </a:r>
            <a:r>
              <a:rPr lang="sr-Latn-RS" dirty="0" smtClean="0"/>
              <a:t>nam predstavlja jednu instancu, a predviđenu vrednost nam predstavlja nota koja se u nizu svih nota nalazi posle njega</a:t>
            </a:r>
          </a:p>
          <a:p>
            <a:r>
              <a:rPr lang="sr-Latn-RS" dirty="0"/>
              <a:t> </a:t>
            </a:r>
            <a:r>
              <a:rPr lang="sr-Latn-RS" dirty="0" smtClean="0"/>
              <a:t>Primer 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sr-Latn-RS" dirty="0" smtClean="0"/>
              <a:t> Ako niz svih nota ide [A, B, C, C, D, E, ....], i </a:t>
            </a:r>
            <a:r>
              <a:rPr lang="sr-Latn-RS" dirty="0">
                <a:latin typeface="Consolas" panose="020B0609020204030204" pitchFamily="49" charset="0"/>
              </a:rPr>
              <a:t>sequence_length</a:t>
            </a:r>
            <a:r>
              <a:rPr lang="sr-Latn-RS" dirty="0"/>
              <a:t> = </a:t>
            </a:r>
            <a:r>
              <a:rPr lang="sr-Latn-RS" dirty="0" smtClean="0"/>
              <a:t>5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sr-Latn-RS" dirty="0"/>
              <a:t> </a:t>
            </a:r>
            <a:r>
              <a:rPr lang="sr-Latn-RS" dirty="0" smtClean="0"/>
              <a:t>X1 = [A, B, C, C, D] i Y1 = E</a:t>
            </a:r>
          </a:p>
          <a:p>
            <a:r>
              <a:rPr lang="sr-Latn-RS" dirty="0" smtClean="0"/>
              <a:t>Što je veći </a:t>
            </a:r>
            <a:r>
              <a:rPr lang="sr-Latn-RS" dirty="0" smtClean="0">
                <a:latin typeface="Consolas" panose="020B0609020204030204" pitchFamily="49" charset="0"/>
              </a:rPr>
              <a:t>sequence_length</a:t>
            </a:r>
            <a:r>
              <a:rPr lang="sr-Latn-RS" dirty="0" smtClean="0"/>
              <a:t>, to model više uči dugotrajnu strukturu </a:t>
            </a:r>
            <a:r>
              <a:rPr lang="sr-Latn-RS" dirty="0" smtClean="0"/>
              <a:t>(eksperimentalnim </a:t>
            </a:r>
            <a:r>
              <a:rPr lang="sr-Latn-RS" dirty="0" smtClean="0"/>
              <a:t>metodama određen)</a:t>
            </a:r>
            <a:r>
              <a:rPr lang="sr-Latn-RS" i="1" dirty="0" smtClean="0"/>
              <a:t> </a:t>
            </a:r>
          </a:p>
          <a:p>
            <a:endParaRPr lang="sr-Latn-RS" dirty="0" smtClean="0"/>
          </a:p>
          <a:p>
            <a:pPr lvl="2">
              <a:buFont typeface="Wingdings" panose="05000000000000000000" pitchFamily="2" charset="2"/>
              <a:buChar char="v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04951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2. Modeli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1785600" y="6315075"/>
            <a:ext cx="406400" cy="365125"/>
          </a:xfrm>
        </p:spPr>
        <p:txBody>
          <a:bodyPr/>
          <a:lstStyle/>
          <a:p>
            <a:fld id="{C263D6C4-4840-40CC-AC84-17E24B3B7BDE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531497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Rekurentne neuronske mreže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smtClean="0"/>
              <a:t>Pored trenutne ulazne vrednosti, rekurentne mreže uzimaju u obzir    i rezultate prethodnih ulaza</a:t>
            </a:r>
          </a:p>
          <a:p>
            <a:r>
              <a:rPr lang="sr-Latn-RS" dirty="0" smtClean="0"/>
              <a:t>Ovakve mreže su savršene </a:t>
            </a:r>
            <a:r>
              <a:rPr lang="sr-Latn-RS" dirty="0"/>
              <a:t>za generisanje muzike, jer pri </a:t>
            </a:r>
            <a:r>
              <a:rPr lang="sr-Latn-RS" dirty="0" smtClean="0"/>
              <a:t>izboru sledeće </a:t>
            </a:r>
            <a:r>
              <a:rPr lang="sr-Latn-RS" dirty="0"/>
              <a:t>note, ne želimo da uzimamo samo prethodnu notu, već prethodnih </a:t>
            </a:r>
            <a:r>
              <a:rPr lang="sr-Latn-RS" dirty="0" smtClean="0"/>
              <a:t>n nota u obzir</a:t>
            </a:r>
            <a:endParaRPr lang="sr-Latn-RS" dirty="0"/>
          </a:p>
          <a:p>
            <a:r>
              <a:rPr lang="sr-Latn-RS" dirty="0" smtClean="0"/>
              <a:t>Vrste rekurentnih mreža:</a:t>
            </a:r>
          </a:p>
          <a:p>
            <a:pPr marL="971550" lvl="1" indent="-514350">
              <a:buFont typeface="+mj-lt"/>
              <a:buAutoNum type="romanUcPeriod"/>
            </a:pPr>
            <a:r>
              <a:rPr lang="sr-Latn-RS" dirty="0" smtClean="0"/>
              <a:t>Prost </a:t>
            </a:r>
            <a:r>
              <a:rPr lang="sr-Latn-RS" dirty="0" smtClean="0"/>
              <a:t>RNN</a:t>
            </a:r>
            <a:endParaRPr lang="sr-Latn-RS" dirty="0" smtClean="0"/>
          </a:p>
          <a:p>
            <a:pPr marL="971550" lvl="1" indent="-514350">
              <a:buFont typeface="+mj-lt"/>
              <a:buAutoNum type="romanUcPeriod"/>
            </a:pPr>
            <a:r>
              <a:rPr lang="sr-Latn-RS" dirty="0" smtClean="0"/>
              <a:t>GRU</a:t>
            </a:r>
          </a:p>
          <a:p>
            <a:pPr marL="971550" lvl="1" indent="-514350">
              <a:buFont typeface="+mj-lt"/>
              <a:buAutoNum type="romanUcPeriod"/>
            </a:pPr>
            <a:r>
              <a:rPr lang="sr-Latn-RS" dirty="0" smtClean="0"/>
              <a:t>LSTM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23064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272" y="1552753"/>
            <a:ext cx="8376249" cy="4434517"/>
          </a:xfrm>
        </p:spPr>
      </p:pic>
    </p:spTree>
    <p:extLst>
      <p:ext uri="{BB962C8B-B14F-4D97-AF65-F5344CB8AC3E}">
        <p14:creationId xmlns:p14="http://schemas.microsoft.com/office/powerpoint/2010/main" val="9099186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16c05727-aa75-4e4a-9b5f-8a80a1165891"/>
    <ds:schemaRef ds:uri="http://purl.org/dc/elements/1.1/"/>
    <ds:schemaRef ds:uri="http://www.w3.org/XML/1998/namespace"/>
    <ds:schemaRef ds:uri="71af3243-3dd4-4a8d-8c0d-dd76da1f02a5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0</TotalTime>
  <Words>641</Words>
  <Application>Microsoft Office PowerPoint</Application>
  <PresentationFormat>Widescreen</PresentationFormat>
  <Paragraphs>82</Paragraphs>
  <Slides>17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Consolas</vt:lpstr>
      <vt:lpstr>Courier New</vt:lpstr>
      <vt:lpstr>Tahoma</vt:lpstr>
      <vt:lpstr>Trade Gothic LT Pro</vt:lpstr>
      <vt:lpstr>Trebuchet MS</vt:lpstr>
      <vt:lpstr>Wingdings</vt:lpstr>
      <vt:lpstr>Office Theme</vt:lpstr>
      <vt:lpstr>Generisanje Lofi muzike uz pomoć neuronskih mreža (RNN i CNN) </vt:lpstr>
      <vt:lpstr>1. Uvod</vt:lpstr>
      <vt:lpstr>Šta je Lofi? </vt:lpstr>
      <vt:lpstr>Obrada podataka</vt:lpstr>
      <vt:lpstr>Rest</vt:lpstr>
      <vt:lpstr>Priprema za treniranje</vt:lpstr>
      <vt:lpstr>2. Modeli</vt:lpstr>
      <vt:lpstr>Rekurentne neuronske mreže</vt:lpstr>
      <vt:lpstr>PowerPoint Presentation</vt:lpstr>
      <vt:lpstr>RNN</vt:lpstr>
      <vt:lpstr>Konvolutivne neuronske mreže</vt:lpstr>
      <vt:lpstr>Generisanje pesme</vt:lpstr>
      <vt:lpstr>3. Rezultati</vt:lpstr>
      <vt:lpstr>Neki od rezultata</vt:lpstr>
      <vt:lpstr>Naši favoriti (Odsečci pesama)</vt:lpstr>
      <vt:lpstr>Reference</vt:lpstr>
      <vt:lpstr>Hvala na pažnji.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2022-01-14T16:05:59Z</dcterms:created>
  <dcterms:modified xsi:type="dcterms:W3CDTF">2022-01-15T16:07:16Z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